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2"/>
  </p:notesMasterIdLst>
  <p:sldIdLst>
    <p:sldId id="258" r:id="rId2"/>
    <p:sldId id="259" r:id="rId3"/>
    <p:sldId id="265" r:id="rId4"/>
    <p:sldId id="280" r:id="rId5"/>
    <p:sldId id="279" r:id="rId6"/>
    <p:sldId id="278" r:id="rId7"/>
    <p:sldId id="277" r:id="rId8"/>
    <p:sldId id="276" r:id="rId9"/>
    <p:sldId id="275" r:id="rId10"/>
    <p:sldId id="274" r:id="rId11"/>
    <p:sldId id="273" r:id="rId12"/>
    <p:sldId id="272" r:id="rId13"/>
    <p:sldId id="271" r:id="rId14"/>
    <p:sldId id="270" r:id="rId15"/>
    <p:sldId id="269" r:id="rId16"/>
    <p:sldId id="268" r:id="rId17"/>
    <p:sldId id="267" r:id="rId18"/>
    <p:sldId id="266" r:id="rId19"/>
    <p:sldId id="263" r:id="rId20"/>
    <p:sldId id="264" r:id="rId21"/>
  </p:sldIdLst>
  <p:sldSz cx="32918400" cy="21945600"/>
  <p:notesSz cx="6858000" cy="9144000"/>
  <p:defaultTextStyle>
    <a:defPPr>
      <a:defRPr lang="en-US"/>
    </a:defPPr>
    <a:lvl1pPr marL="0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0"/>
    <p:restoredTop sz="95322"/>
  </p:normalViewPr>
  <p:slideViewPr>
    <p:cSldViewPr snapToGrid="0" snapToObjects="1">
      <p:cViewPr>
        <p:scale>
          <a:sx n="30" d="100"/>
          <a:sy n="30" d="100"/>
        </p:scale>
        <p:origin x="2040" y="368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5196B-EA91-9C4A-AEE2-D6DB858FBA6A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2F651C-DD1C-8947-AE96-AD64CDA4C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8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143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817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88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59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21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218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03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6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77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98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75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F6318-594A-B640-AAB2-F5E05B0E1F11}" type="datetimeFigureOut">
              <a:rPr lang="en-US" smtClean="0"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32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7228815E-F7C6-B34D-9B5D-8B6F880345CB}"/>
              </a:ext>
            </a:extLst>
          </p:cNvPr>
          <p:cNvSpPr/>
          <p:nvPr/>
        </p:nvSpPr>
        <p:spPr>
          <a:xfrm rot="892109">
            <a:off x="3731470" y="4276034"/>
            <a:ext cx="25911544" cy="15723139"/>
          </a:xfrm>
          <a:prstGeom prst="ellipse">
            <a:avLst/>
          </a:prstGeom>
          <a:solidFill>
            <a:schemeClr val="bg1"/>
          </a:solidFill>
          <a:ln w="1270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973FE4-F3D5-4D4F-9C81-AFB74385401D}"/>
              </a:ext>
            </a:extLst>
          </p:cNvPr>
          <p:cNvSpPr txBox="1"/>
          <p:nvPr/>
        </p:nvSpPr>
        <p:spPr>
          <a:xfrm>
            <a:off x="1132115" y="957942"/>
            <a:ext cx="11974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Data Flow – the Vision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FB0F57-E9D1-4747-B833-7A474DB45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588" y="9520124"/>
            <a:ext cx="5060317" cy="5363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946A2D-744A-5A4C-931F-690E3533052D}"/>
              </a:ext>
            </a:extLst>
          </p:cNvPr>
          <p:cNvSpPr txBox="1"/>
          <p:nvPr/>
        </p:nvSpPr>
        <p:spPr>
          <a:xfrm>
            <a:off x="11930747" y="7350023"/>
            <a:ext cx="92847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accent1">
                    <a:lumMod val="50000"/>
                  </a:schemeClr>
                </a:solidFill>
              </a:rPr>
              <a:t>SQL Database</a:t>
            </a:r>
          </a:p>
          <a:p>
            <a:pPr algn="ctr"/>
            <a:r>
              <a:rPr lang="en-US" sz="7200" dirty="0"/>
              <a:t>Structured data storage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530158B-A74B-1C45-83EA-70E03FF247AF}"/>
              </a:ext>
            </a:extLst>
          </p:cNvPr>
          <p:cNvGrpSpPr/>
          <p:nvPr/>
        </p:nvGrpSpPr>
        <p:grpSpPr>
          <a:xfrm>
            <a:off x="8645593" y="15787158"/>
            <a:ext cx="7680260" cy="6221179"/>
            <a:chOff x="8645593" y="15787158"/>
            <a:chExt cx="7680260" cy="622117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FA55F16-EFC3-F343-9A58-BBC0D4EDD2D5}"/>
                </a:ext>
              </a:extLst>
            </p:cNvPr>
            <p:cNvSpPr txBox="1"/>
            <p:nvPr/>
          </p:nvSpPr>
          <p:spPr>
            <a:xfrm>
              <a:off x="8645593" y="15787158"/>
              <a:ext cx="7680260" cy="375795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C00000"/>
                  </a:solidFill>
                </a:rPr>
                <a:t>Shiny Website </a:t>
              </a:r>
            </a:p>
            <a:p>
              <a:r>
                <a:rPr lang="en-US" sz="7200" i="1" dirty="0"/>
                <a:t>Public</a:t>
              </a:r>
              <a:r>
                <a:rPr lang="en-US" sz="7200" dirty="0"/>
                <a:t> data query</a:t>
              </a:r>
            </a:p>
            <a:p>
              <a:endParaRPr lang="en-US" sz="7200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724991F-9DE5-0641-B652-547DBDD2F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53107" y="18675509"/>
              <a:ext cx="4601293" cy="3332828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CDF92B-6CA5-BE40-8540-482539017F69}"/>
              </a:ext>
            </a:extLst>
          </p:cNvPr>
          <p:cNvGrpSpPr/>
          <p:nvPr/>
        </p:nvGrpSpPr>
        <p:grpSpPr>
          <a:xfrm>
            <a:off x="1535077" y="4736719"/>
            <a:ext cx="11168361" cy="5774245"/>
            <a:chOff x="1535077" y="4736719"/>
            <a:chExt cx="11168361" cy="57742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01192AC-947A-C045-B2D3-20B16938A6FE}"/>
                </a:ext>
              </a:extLst>
            </p:cNvPr>
            <p:cNvSpPr txBox="1"/>
            <p:nvPr/>
          </p:nvSpPr>
          <p:spPr>
            <a:xfrm>
              <a:off x="1535077" y="4736719"/>
              <a:ext cx="11168361" cy="34163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C00000"/>
                  </a:solidFill>
                </a:rPr>
                <a:t>Web Application</a:t>
              </a:r>
            </a:p>
            <a:p>
              <a:r>
                <a:rPr lang="en-US" sz="7200" dirty="0"/>
                <a:t>Data collection/input</a:t>
              </a:r>
            </a:p>
            <a:p>
              <a:pPr marL="857250" indent="-857250">
                <a:buFontTx/>
                <a:buChar char="-"/>
              </a:pPr>
              <a:endParaRPr lang="en-US" sz="7200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73AF789-8792-0E44-94A8-A4380FE476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294" t="-784" r="24444" b="4679"/>
            <a:stretch/>
          </p:blipFill>
          <p:spPr>
            <a:xfrm>
              <a:off x="3031447" y="7145459"/>
              <a:ext cx="3373981" cy="336550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09A9E4A-35D5-4944-AA8D-37ACBB1AAC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4995" t="25918" r="31929" b="17693"/>
            <a:stretch/>
          </p:blipFill>
          <p:spPr>
            <a:xfrm>
              <a:off x="6313009" y="7523087"/>
              <a:ext cx="3018020" cy="2894183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2CC551-1594-4341-BEC6-94640DB5FF75}"/>
              </a:ext>
            </a:extLst>
          </p:cNvPr>
          <p:cNvGrpSpPr/>
          <p:nvPr/>
        </p:nvGrpSpPr>
        <p:grpSpPr>
          <a:xfrm>
            <a:off x="23496273" y="10598050"/>
            <a:ext cx="8269734" cy="7329342"/>
            <a:chOff x="23496273" y="10598050"/>
            <a:chExt cx="8269734" cy="732934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92F66B-CC49-DA40-B4FA-EEC30665C6B3}"/>
                </a:ext>
              </a:extLst>
            </p:cNvPr>
            <p:cNvSpPr txBox="1"/>
            <p:nvPr/>
          </p:nvSpPr>
          <p:spPr>
            <a:xfrm>
              <a:off x="23496273" y="10598050"/>
              <a:ext cx="8269734" cy="34163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C00000"/>
                  </a:solidFill>
                </a:rPr>
                <a:t>Modeling Team</a:t>
              </a:r>
            </a:p>
            <a:p>
              <a:r>
                <a:rPr lang="en-US" sz="7200" i="1" dirty="0"/>
                <a:t>Private</a:t>
              </a:r>
              <a:r>
                <a:rPr lang="en-US" sz="7200" dirty="0"/>
                <a:t> data query</a:t>
              </a:r>
            </a:p>
            <a:p>
              <a:pPr marL="857250" indent="-857250">
                <a:buFontTx/>
                <a:buChar char="-"/>
              </a:pPr>
              <a:endParaRPr lang="en-US" sz="7200" dirty="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6A5E522-D40A-CB48-AE5E-B0FE3FB05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157360" y="13383550"/>
              <a:ext cx="5760943" cy="45438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785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C945040-6CC9-F145-A332-3666E15DD9D4}"/>
              </a:ext>
            </a:extLst>
          </p:cNvPr>
          <p:cNvCxnSpPr>
            <a:cxnSpLocks/>
          </p:cNvCxnSpPr>
          <p:nvPr/>
        </p:nvCxnSpPr>
        <p:spPr>
          <a:xfrm flipV="1">
            <a:off x="12587366" y="14618666"/>
            <a:ext cx="0" cy="14577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1525999"/>
            <a:ext cx="0" cy="61116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>
            <a:off x="23126228" y="10603605"/>
            <a:ext cx="912" cy="94687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1396162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913442" y="18772782"/>
            <a:ext cx="710771" cy="400110"/>
            <a:chOff x="6913442" y="18772782"/>
            <a:chExt cx="710771" cy="400110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1525999"/>
            <a:ext cx="0" cy="61116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047342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3320973-4236-7148-BF1F-3CD736520AB3}"/>
              </a:ext>
            </a:extLst>
          </p:cNvPr>
          <p:cNvGrpSpPr/>
          <p:nvPr/>
        </p:nvGrpSpPr>
        <p:grpSpPr>
          <a:xfrm>
            <a:off x="31345172" y="10043357"/>
            <a:ext cx="1450501" cy="11694921"/>
            <a:chOff x="31345172" y="10043357"/>
            <a:chExt cx="1450501" cy="11694921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5D9E55-4819-2A4B-8F39-0C566A788896}"/>
                </a:ext>
              </a:extLst>
            </p:cNvPr>
            <p:cNvSpPr txBox="1"/>
            <p:nvPr/>
          </p:nvSpPr>
          <p:spPr>
            <a:xfrm>
              <a:off x="32098988" y="1004335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EA7D90C-D0B3-DD45-A70D-B1263E3149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616652" y="10436272"/>
              <a:ext cx="0" cy="11302006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F37CACF-6A75-3D4A-9DA7-2D6E594A0E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345172" y="10412321"/>
              <a:ext cx="1307961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BEC1E5-E55A-384E-99C9-5B82F08A3FBC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5593B4-4556-4541-ABDC-63798882E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615" y="18396311"/>
              <a:ext cx="0" cy="333497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C550648-72CA-2C4C-9E63-2EDCDE284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9617" y="21731288"/>
              <a:ext cx="26147035" cy="6985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711916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3320973-4236-7148-BF1F-3CD736520AB3}"/>
              </a:ext>
            </a:extLst>
          </p:cNvPr>
          <p:cNvGrpSpPr/>
          <p:nvPr/>
        </p:nvGrpSpPr>
        <p:grpSpPr>
          <a:xfrm>
            <a:off x="31345172" y="10043357"/>
            <a:ext cx="1450501" cy="11694921"/>
            <a:chOff x="31345172" y="10043357"/>
            <a:chExt cx="1450501" cy="11694921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5D9E55-4819-2A4B-8F39-0C566A788896}"/>
                </a:ext>
              </a:extLst>
            </p:cNvPr>
            <p:cNvSpPr txBox="1"/>
            <p:nvPr/>
          </p:nvSpPr>
          <p:spPr>
            <a:xfrm>
              <a:off x="32098988" y="1004335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EA7D90C-D0B3-DD45-A70D-B1263E3149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616652" y="10436272"/>
              <a:ext cx="0" cy="11302006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F37CACF-6A75-3D4A-9DA7-2D6E594A0E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345172" y="10412321"/>
              <a:ext cx="1307961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BEC1E5-E55A-384E-99C9-5B82F08A3FBC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5593B4-4556-4541-ABDC-63798882E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615" y="18396311"/>
              <a:ext cx="0" cy="333497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C550648-72CA-2C4C-9E63-2EDCDE284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9617" y="21731288"/>
              <a:ext cx="26147035" cy="6985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634312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1599200"/>
            <a:ext cx="1462693" cy="20139077"/>
            <a:chOff x="31332980" y="1599200"/>
            <a:chExt cx="1462693" cy="20139077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1886313"/>
              <a:ext cx="1462693" cy="19851964"/>
              <a:chOff x="31332980" y="1886313"/>
              <a:chExt cx="1462693" cy="19851964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1922872"/>
                <a:ext cx="1450501" cy="19815405"/>
                <a:chOff x="31345172" y="1922872"/>
                <a:chExt cx="1450501" cy="19815405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1922872"/>
                  <a:ext cx="0" cy="1981540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BEC1E5-E55A-384E-99C9-5B82F08A3FBC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5593B4-4556-4541-ABDC-63798882E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615" y="18396311"/>
              <a:ext cx="0" cy="333497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C550648-72CA-2C4C-9E63-2EDCDE284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9617" y="21731288"/>
              <a:ext cx="26147035" cy="6985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6532338" y="8741443"/>
            <a:ext cx="1272534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1527248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1599200"/>
            <a:ext cx="1462693" cy="20139077"/>
            <a:chOff x="31332980" y="1599200"/>
            <a:chExt cx="1462693" cy="20139077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1886313"/>
              <a:ext cx="1462693" cy="19851964"/>
              <a:chOff x="31332980" y="1886313"/>
              <a:chExt cx="1462693" cy="19851964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1922872"/>
                <a:ext cx="1450501" cy="19815405"/>
                <a:chOff x="31345172" y="1922872"/>
                <a:chExt cx="1450501" cy="19815405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1922872"/>
                  <a:ext cx="0" cy="1981540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6532338" y="8741443"/>
            <a:ext cx="1272534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675097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907530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4740632" y="18098520"/>
            <a:ext cx="2883581" cy="1074372"/>
            <a:chOff x="4740632" y="18098520"/>
            <a:chExt cx="2883581" cy="107437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0713" y="18408547"/>
              <a:ext cx="2137038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058B616-76B2-AC49-85FA-A88FB82C8FFD}"/>
                </a:ext>
              </a:extLst>
            </p:cNvPr>
            <p:cNvSpPr txBox="1"/>
            <p:nvPr/>
          </p:nvSpPr>
          <p:spPr>
            <a:xfrm>
              <a:off x="4740632" y="180985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9" name="Table 248">
            <a:extLst>
              <a:ext uri="{FF2B5EF4-FFF2-40B4-BE49-F238E27FC236}">
                <a16:creationId xmlns:a16="http://schemas.microsoft.com/office/drawing/2014/main" id="{CD0AF9F0-5C8D-AC49-9E14-926B937640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3187" y="17157371"/>
          <a:ext cx="42718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81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weather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11341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air_temperature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eto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…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D7D3E6CE-69D1-E14B-BC18-B775E9CDAE59}"/>
              </a:ext>
            </a:extLst>
          </p:cNvPr>
          <p:cNvCxnSpPr>
            <a:cxnSpLocks/>
          </p:cNvCxnSpPr>
          <p:nvPr/>
        </p:nvCxnSpPr>
        <p:spPr>
          <a:xfrm>
            <a:off x="1110426" y="18213606"/>
            <a:ext cx="0" cy="119879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593739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493796" y="12136612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A8C4C3B0-5435-C74D-BF9E-678B3615D4CB}"/>
              </a:ext>
            </a:extLst>
          </p:cNvPr>
          <p:cNvCxnSpPr>
            <a:cxnSpLocks/>
          </p:cNvCxnSpPr>
          <p:nvPr/>
        </p:nvCxnSpPr>
        <p:spPr>
          <a:xfrm flipH="1">
            <a:off x="18400724" y="3304381"/>
            <a:ext cx="703764" cy="1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7F72736F-351E-3A4B-B061-C72BA527C8D0}"/>
              </a:ext>
            </a:extLst>
          </p:cNvPr>
          <p:cNvCxnSpPr>
            <a:cxnSpLocks/>
          </p:cNvCxnSpPr>
          <p:nvPr/>
        </p:nvCxnSpPr>
        <p:spPr>
          <a:xfrm>
            <a:off x="22737137" y="4270988"/>
            <a:ext cx="3800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Connector 442">
            <a:extLst>
              <a:ext uri="{FF2B5EF4-FFF2-40B4-BE49-F238E27FC236}">
                <a16:creationId xmlns:a16="http://schemas.microsoft.com/office/drawing/2014/main" id="{BEEF288C-0CA6-504F-8EE9-773D204AB375}"/>
              </a:ext>
            </a:extLst>
          </p:cNvPr>
          <p:cNvCxnSpPr>
            <a:cxnSpLocks/>
          </p:cNvCxnSpPr>
          <p:nvPr/>
        </p:nvCxnSpPr>
        <p:spPr>
          <a:xfrm>
            <a:off x="22620645" y="3759200"/>
            <a:ext cx="66222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380776" y="12480464"/>
            <a:ext cx="3119712" cy="4013916"/>
            <a:chOff x="16380776" y="12480464"/>
            <a:chExt cx="3119712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380776" y="12497783"/>
              <a:ext cx="54922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A22E73E-9085-3044-A997-C59A0672E999}"/>
              </a:ext>
            </a:extLst>
          </p:cNvPr>
          <p:cNvSpPr txBox="1"/>
          <p:nvPr/>
        </p:nvSpPr>
        <p:spPr>
          <a:xfrm>
            <a:off x="22756922" y="344953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4740632" y="18098520"/>
            <a:ext cx="2883581" cy="1074372"/>
            <a:chOff x="4740632" y="18098520"/>
            <a:chExt cx="2883581" cy="107437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0713" y="18408547"/>
              <a:ext cx="2137038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058B616-76B2-AC49-85FA-A88FB82C8FFD}"/>
                </a:ext>
              </a:extLst>
            </p:cNvPr>
            <p:cNvSpPr txBox="1"/>
            <p:nvPr/>
          </p:nvSpPr>
          <p:spPr>
            <a:xfrm>
              <a:off x="4740632" y="180985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56826"/>
              </p:ext>
            </p:extLst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(35)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458263"/>
              </p:ext>
            </p:extLst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279036"/>
              </p:ext>
            </p:extLst>
          </p:nvPr>
        </p:nvGraphicFramePr>
        <p:xfrm>
          <a:off x="23149788" y="9439784"/>
          <a:ext cx="3225009" cy="2499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96155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9" name="Table 248">
            <a:extLst>
              <a:ext uri="{FF2B5EF4-FFF2-40B4-BE49-F238E27FC236}">
                <a16:creationId xmlns:a16="http://schemas.microsoft.com/office/drawing/2014/main" id="{CD0AF9F0-5C8D-AC49-9E14-926B937640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3187" y="17157371"/>
          <a:ext cx="42718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81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weather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11341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air_temperature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eto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…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985955"/>
              </p:ext>
            </p:extLst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906777"/>
              </p:ext>
            </p:extLst>
          </p:nvPr>
        </p:nvGraphicFramePr>
        <p:xfrm>
          <a:off x="13520571" y="11683964"/>
          <a:ext cx="3097637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76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339603"/>
              </p:ext>
            </p:extLst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4" name="Table 253">
            <a:extLst>
              <a:ext uri="{FF2B5EF4-FFF2-40B4-BE49-F238E27FC236}">
                <a16:creationId xmlns:a16="http://schemas.microsoft.com/office/drawing/2014/main" id="{81C7534E-8FE2-0543-BBB6-F1249DAAD8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26217" y="2096631"/>
          <a:ext cx="4343535" cy="3730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353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0219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weed_research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12083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bigserial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filename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img_hyperlink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D7D3E6CE-69D1-E14B-BC18-B775E9CDAE59}"/>
              </a:ext>
            </a:extLst>
          </p:cNvPr>
          <p:cNvCxnSpPr>
            <a:cxnSpLocks/>
          </p:cNvCxnSpPr>
          <p:nvPr/>
        </p:nvCxnSpPr>
        <p:spPr>
          <a:xfrm>
            <a:off x="1110426" y="18213606"/>
            <a:ext cx="0" cy="119879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771" y="4254500"/>
            <a:ext cx="0" cy="46901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extBox 452">
            <a:extLst>
              <a:ext uri="{FF2B5EF4-FFF2-40B4-BE49-F238E27FC236}">
                <a16:creationId xmlns:a16="http://schemas.microsoft.com/office/drawing/2014/main" id="{B2FAE647-AC04-8B46-98FF-FDF549D46BB7}"/>
              </a:ext>
            </a:extLst>
          </p:cNvPr>
          <p:cNvSpPr txBox="1"/>
          <p:nvPr/>
        </p:nvSpPr>
        <p:spPr>
          <a:xfrm>
            <a:off x="22731522" y="395644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E76FAD6F-3D16-B244-A499-90A1BAF36958}"/>
              </a:ext>
            </a:extLst>
          </p:cNvPr>
          <p:cNvSpPr txBox="1"/>
          <p:nvPr/>
        </p:nvSpPr>
        <p:spPr>
          <a:xfrm>
            <a:off x="17922089" y="2984566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254533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8F0EF2-13AA-1641-BB59-864F7A0380BF}"/>
              </a:ext>
            </a:extLst>
          </p:cNvPr>
          <p:cNvSpPr txBox="1"/>
          <p:nvPr/>
        </p:nvSpPr>
        <p:spPr>
          <a:xfrm>
            <a:off x="1132114" y="957942"/>
            <a:ext cx="200297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SQL Database - 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9A7F3-9C91-3840-BB63-0B0DBC33485F}"/>
              </a:ext>
            </a:extLst>
          </p:cNvPr>
          <p:cNvSpPr txBox="1"/>
          <p:nvPr/>
        </p:nvSpPr>
        <p:spPr>
          <a:xfrm>
            <a:off x="2438399" y="3914923"/>
            <a:ext cx="28825372" cy="3244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Import data in SQL database.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Import database onto server for public access.</a:t>
            </a:r>
          </a:p>
        </p:txBody>
      </p:sp>
    </p:spTree>
    <p:extLst>
      <p:ext uri="{BB962C8B-B14F-4D97-AF65-F5344CB8AC3E}">
        <p14:creationId xmlns:p14="http://schemas.microsoft.com/office/powerpoint/2010/main" val="3544131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9EA60-D2CA-AC4C-9384-E4B36D1D7300}"/>
              </a:ext>
            </a:extLst>
          </p:cNvPr>
          <p:cNvSpPr txBox="1"/>
          <p:nvPr/>
        </p:nvSpPr>
        <p:spPr>
          <a:xfrm>
            <a:off x="1132114" y="957942"/>
            <a:ext cx="200297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SQL Database – Principles &amp; Optimization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E1EA1F-EF4B-7540-B593-6164BBFA07FC}"/>
              </a:ext>
            </a:extLst>
          </p:cNvPr>
          <p:cNvSpPr txBox="1"/>
          <p:nvPr/>
        </p:nvSpPr>
        <p:spPr>
          <a:xfrm>
            <a:off x="2438399" y="2956977"/>
            <a:ext cx="28825372" cy="9892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Data are organized in tables.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Centralized storage permitting fast retrieval of data with custom queries.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Flexible structure to accommodate medium term foreseeable changes. 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Size is a concern and data types should be chosen carefully.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Should minimize input errors.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i="1" dirty="0"/>
              <a:t>State management.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06EB344-A5FC-D24C-AEEC-8EF8F138D156}"/>
              </a:ext>
            </a:extLst>
          </p:cNvPr>
          <p:cNvGrpSpPr/>
          <p:nvPr/>
        </p:nvGrpSpPr>
        <p:grpSpPr>
          <a:xfrm>
            <a:off x="4397827" y="13662792"/>
            <a:ext cx="12845143" cy="5726041"/>
            <a:chOff x="4397827" y="8901245"/>
            <a:chExt cx="12845143" cy="572604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B7F336-46AD-1544-8523-055343841E2B}"/>
                </a:ext>
              </a:extLst>
            </p:cNvPr>
            <p:cNvSpPr txBox="1"/>
            <p:nvPr/>
          </p:nvSpPr>
          <p:spPr>
            <a:xfrm>
              <a:off x="4397827" y="10030283"/>
              <a:ext cx="12845143" cy="459700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1112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marL="857250" indent="-857250">
                <a:buFontTx/>
                <a:buChar char="-"/>
              </a:pPr>
              <a:r>
                <a:rPr lang="en-US" sz="6600" dirty="0"/>
                <a:t>Primary (</a:t>
              </a:r>
              <a:r>
                <a:rPr lang="en-US" sz="6600" dirty="0" err="1"/>
                <a:t>pk</a:t>
              </a:r>
              <a:r>
                <a:rPr lang="en-US" sz="6600" dirty="0"/>
                <a:t>) and foreign keys (</a:t>
              </a:r>
              <a:r>
                <a:rPr lang="en-US" sz="6600" dirty="0" err="1"/>
                <a:t>fk</a:t>
              </a:r>
              <a:r>
                <a:rPr lang="en-US" sz="6600" dirty="0"/>
                <a:t>)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Not null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Unique constraints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Check constraints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751B13D-1703-6F46-B7FD-5CFB87FBE559}"/>
                </a:ext>
              </a:extLst>
            </p:cNvPr>
            <p:cNvSpPr txBox="1"/>
            <p:nvPr/>
          </p:nvSpPr>
          <p:spPr>
            <a:xfrm>
              <a:off x="6487886" y="8901245"/>
              <a:ext cx="566057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solidFill>
                    <a:srgbClr val="7030A0"/>
                  </a:solidFill>
                </a:rPr>
                <a:t>Constraints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BFA2F3A-C322-3B45-B62F-1EE2F5B0D497}"/>
              </a:ext>
            </a:extLst>
          </p:cNvPr>
          <p:cNvGrpSpPr/>
          <p:nvPr/>
        </p:nvGrpSpPr>
        <p:grpSpPr>
          <a:xfrm>
            <a:off x="19485431" y="15749189"/>
            <a:ext cx="11234058" cy="3639644"/>
            <a:chOff x="17721945" y="10492223"/>
            <a:chExt cx="11234058" cy="363964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41749A-2978-1E4B-AE3C-6DB30952C341}"/>
                </a:ext>
              </a:extLst>
            </p:cNvPr>
            <p:cNvSpPr txBox="1"/>
            <p:nvPr/>
          </p:nvSpPr>
          <p:spPr>
            <a:xfrm>
              <a:off x="17721945" y="11782288"/>
              <a:ext cx="11234058" cy="234957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11125">
              <a:solidFill>
                <a:schemeClr val="accent6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857250" indent="-857250">
                <a:buFontTx/>
                <a:buChar char="-"/>
              </a:pPr>
              <a:r>
                <a:rPr lang="en-US" sz="6600" dirty="0"/>
                <a:t>Minimum number of tables 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Avoid redundancy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E6E43B3-3BBB-864E-BD8D-587E84593AEA}"/>
                </a:ext>
              </a:extLst>
            </p:cNvPr>
            <p:cNvSpPr txBox="1"/>
            <p:nvPr/>
          </p:nvSpPr>
          <p:spPr>
            <a:xfrm>
              <a:off x="20269196" y="10492223"/>
              <a:ext cx="646611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solidFill>
                    <a:schemeClr val="accent6">
                      <a:lumMod val="50000"/>
                    </a:schemeClr>
                  </a:solidFill>
                </a:rPr>
                <a:t>Optimization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219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A8C4C3B0-5435-C74D-BF9E-678B3615D4CB}"/>
              </a:ext>
            </a:extLst>
          </p:cNvPr>
          <p:cNvCxnSpPr>
            <a:cxnSpLocks/>
          </p:cNvCxnSpPr>
          <p:nvPr/>
        </p:nvCxnSpPr>
        <p:spPr>
          <a:xfrm flipH="1">
            <a:off x="18400724" y="3304381"/>
            <a:ext cx="703764" cy="1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7F72736F-351E-3A4B-B061-C72BA527C8D0}"/>
              </a:ext>
            </a:extLst>
          </p:cNvPr>
          <p:cNvCxnSpPr>
            <a:cxnSpLocks/>
          </p:cNvCxnSpPr>
          <p:nvPr/>
        </p:nvCxnSpPr>
        <p:spPr>
          <a:xfrm>
            <a:off x="22737137" y="4270988"/>
            <a:ext cx="3800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Connector 442">
            <a:extLst>
              <a:ext uri="{FF2B5EF4-FFF2-40B4-BE49-F238E27FC236}">
                <a16:creationId xmlns:a16="http://schemas.microsoft.com/office/drawing/2014/main" id="{BEEF288C-0CA6-504F-8EE9-773D204AB375}"/>
              </a:ext>
            </a:extLst>
          </p:cNvPr>
          <p:cNvCxnSpPr>
            <a:cxnSpLocks/>
          </p:cNvCxnSpPr>
          <p:nvPr/>
        </p:nvCxnSpPr>
        <p:spPr>
          <a:xfrm>
            <a:off x="22620645" y="3759200"/>
            <a:ext cx="66222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A22E73E-9085-3044-A997-C59A0672E999}"/>
              </a:ext>
            </a:extLst>
          </p:cNvPr>
          <p:cNvSpPr txBox="1"/>
          <p:nvPr/>
        </p:nvSpPr>
        <p:spPr>
          <a:xfrm>
            <a:off x="22756922" y="344953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4740632" y="18098520"/>
            <a:ext cx="2883581" cy="1074372"/>
            <a:chOff x="4740632" y="18098520"/>
            <a:chExt cx="2883581" cy="107437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0713" y="18408547"/>
              <a:ext cx="2137038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058B616-76B2-AC49-85FA-A88FB82C8FFD}"/>
                </a:ext>
              </a:extLst>
            </p:cNvPr>
            <p:cNvSpPr txBox="1"/>
            <p:nvPr/>
          </p:nvSpPr>
          <p:spPr>
            <a:xfrm>
              <a:off x="4740632" y="180985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9" name="Table 248">
            <a:extLst>
              <a:ext uri="{FF2B5EF4-FFF2-40B4-BE49-F238E27FC236}">
                <a16:creationId xmlns:a16="http://schemas.microsoft.com/office/drawing/2014/main" id="{CD0AF9F0-5C8D-AC49-9E14-926B937640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3187" y="17157371"/>
          <a:ext cx="42718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81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weather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11341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air_temperature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eto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…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4" name="Table 253">
            <a:extLst>
              <a:ext uri="{FF2B5EF4-FFF2-40B4-BE49-F238E27FC236}">
                <a16:creationId xmlns:a16="http://schemas.microsoft.com/office/drawing/2014/main" id="{81C7534E-8FE2-0543-BBB6-F1249DAAD8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26217" y="2096631"/>
          <a:ext cx="4343535" cy="3730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353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0219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weed_research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12083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bigserial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filename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img_hyperlink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D7D3E6CE-69D1-E14B-BC18-B775E9CDAE59}"/>
              </a:ext>
            </a:extLst>
          </p:cNvPr>
          <p:cNvCxnSpPr>
            <a:cxnSpLocks/>
          </p:cNvCxnSpPr>
          <p:nvPr/>
        </p:nvCxnSpPr>
        <p:spPr>
          <a:xfrm>
            <a:off x="1110426" y="18213606"/>
            <a:ext cx="0" cy="119879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771" y="4254500"/>
            <a:ext cx="0" cy="46901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extBox 452">
            <a:extLst>
              <a:ext uri="{FF2B5EF4-FFF2-40B4-BE49-F238E27FC236}">
                <a16:creationId xmlns:a16="http://schemas.microsoft.com/office/drawing/2014/main" id="{B2FAE647-AC04-8B46-98FF-FDF549D46BB7}"/>
              </a:ext>
            </a:extLst>
          </p:cNvPr>
          <p:cNvSpPr txBox="1"/>
          <p:nvPr/>
        </p:nvSpPr>
        <p:spPr>
          <a:xfrm>
            <a:off x="22731522" y="395644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E76FAD6F-3D16-B244-A499-90A1BAF36958}"/>
              </a:ext>
            </a:extLst>
          </p:cNvPr>
          <p:cNvSpPr txBox="1"/>
          <p:nvPr/>
        </p:nvSpPr>
        <p:spPr>
          <a:xfrm>
            <a:off x="17922089" y="2984566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546115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782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13053160" y="12123164"/>
            <a:ext cx="3716790" cy="1890518"/>
            <a:chOff x="13321675" y="12123164"/>
            <a:chExt cx="3716790" cy="1890518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8DEA411-43E2-7442-86BE-533E27CCF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321675" y="12123164"/>
              <a:ext cx="0" cy="901956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73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A9DCA098-FA1B-D044-A65D-C35B4F2D0C19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8DEA411-43E2-7442-86BE-533E27CCF4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321675" y="3149600"/>
                <a:ext cx="0" cy="987552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DE45DED2-F2A8-864A-B069-C19C2B9FDA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959062" y="3199666"/>
                <a:ext cx="5366176" cy="14461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092E2AFC-F6F0-6149-8691-ADB583C6D79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59060" y="1691531"/>
                <a:ext cx="0" cy="150813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9E246C9B-CFB9-254A-8611-C060645982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16025" y="1691531"/>
                <a:ext cx="545249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>
            <a:extLst>
              <a:ext uri="{FF2B5EF4-FFF2-40B4-BE49-F238E27FC236}">
                <a16:creationId xmlns:a16="http://schemas.microsoft.com/office/drawing/2014/main" id="{3D452496-FBDC-E34E-88FA-440B0657F246}"/>
              </a:ext>
            </a:extLst>
          </p:cNvPr>
          <p:cNvSpPr txBox="1"/>
          <p:nvPr/>
        </p:nvSpPr>
        <p:spPr>
          <a:xfrm>
            <a:off x="7088922" y="1330480"/>
            <a:ext cx="816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467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A9DCA098-FA1B-D044-A65D-C35B4F2D0C19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8DEA411-43E2-7442-86BE-533E27CCF4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321675" y="3149600"/>
                <a:ext cx="0" cy="987552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DE45DED2-F2A8-864A-B069-C19C2B9FDA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959062" y="3199666"/>
                <a:ext cx="5366176" cy="14461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092E2AFC-F6F0-6149-8691-ADB583C6D79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59060" y="1691531"/>
                <a:ext cx="0" cy="150813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9E246C9B-CFB9-254A-8611-C060645982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16025" y="1691531"/>
                <a:ext cx="545249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86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09213" cy="11333589"/>
                <a:chOff x="7416025" y="1691531"/>
                <a:chExt cx="5909213" cy="1133358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21675" y="3149600"/>
                  <a:ext cx="0" cy="987552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119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09213" cy="11333589"/>
                <a:chOff x="7416025" y="1691531"/>
                <a:chExt cx="5909213" cy="1133358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21675" y="3149600"/>
                  <a:ext cx="0" cy="987552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C945040-6CC9-F145-A332-3666E15DD9D4}"/>
              </a:ext>
            </a:extLst>
          </p:cNvPr>
          <p:cNvCxnSpPr>
            <a:cxnSpLocks/>
          </p:cNvCxnSpPr>
          <p:nvPr/>
        </p:nvCxnSpPr>
        <p:spPr>
          <a:xfrm flipV="1">
            <a:off x="12587366" y="14618666"/>
            <a:ext cx="0" cy="14577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08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1347258" cy="6350868"/>
            <a:chOff x="16938072" y="5043342"/>
            <a:chExt cx="1347258" cy="642098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1183165" cy="6055944"/>
              <a:chOff x="16938072" y="5043342"/>
              <a:chExt cx="1183165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09213" cy="11333589"/>
                <a:chOff x="7416025" y="1691531"/>
                <a:chExt cx="5909213" cy="1133358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21675" y="3149600"/>
                  <a:ext cx="0" cy="987552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C945040-6CC9-F145-A332-3666E15DD9D4}"/>
              </a:ext>
            </a:extLst>
          </p:cNvPr>
          <p:cNvCxnSpPr>
            <a:cxnSpLocks/>
          </p:cNvCxnSpPr>
          <p:nvPr/>
        </p:nvCxnSpPr>
        <p:spPr>
          <a:xfrm flipV="1">
            <a:off x="12587366" y="14618666"/>
            <a:ext cx="0" cy="14577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1525999"/>
            <a:ext cx="0" cy="61116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46595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4431</TotalTime>
  <Words>15625</Words>
  <Application>Microsoft Macintosh PowerPoint</Application>
  <PresentationFormat>Custom</PresentationFormat>
  <Paragraphs>3034</Paragraphs>
  <Slides>20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Aurelie Poncet</cp:lastModifiedBy>
  <cp:revision>238</cp:revision>
  <cp:lastPrinted>2019-02-18T20:22:23Z</cp:lastPrinted>
  <dcterms:created xsi:type="dcterms:W3CDTF">2019-02-08T13:34:38Z</dcterms:created>
  <dcterms:modified xsi:type="dcterms:W3CDTF">2019-02-26T17:44:00Z</dcterms:modified>
</cp:coreProperties>
</file>

<file path=docProps/thumbnail.jpeg>
</file>